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61" r:id="rId6"/>
    <p:sldId id="266" r:id="rId7"/>
    <p:sldId id="267" r:id="rId8"/>
    <p:sldId id="265" r:id="rId9"/>
    <p:sldId id="263" r:id="rId10"/>
    <p:sldId id="26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7578AE-EB27-4213-A849-983CBE0B40C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ECFD1A-4C54-49A1-8B78-AD0D95247CD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Conclusions</a:t>
          </a:r>
          <a:endParaRPr lang="en-US" dirty="0"/>
        </a:p>
      </dgm:t>
    </dgm:pt>
    <dgm:pt modelId="{7A425754-2D48-4684-9433-33928968A15F}" type="parTrans" cxnId="{52012ED7-4348-41CB-B0AC-50D029091E78}">
      <dgm:prSet/>
      <dgm:spPr/>
      <dgm:t>
        <a:bodyPr/>
        <a:lstStyle/>
        <a:p>
          <a:endParaRPr lang="en-US"/>
        </a:p>
      </dgm:t>
    </dgm:pt>
    <dgm:pt modelId="{E45E0BD4-87C8-4609-AEDF-8D21FA414ED7}" type="sibTrans" cxnId="{52012ED7-4348-41CB-B0AC-50D029091E78}">
      <dgm:prSet/>
      <dgm:spPr/>
      <dgm:t>
        <a:bodyPr/>
        <a:lstStyle/>
        <a:p>
          <a:endParaRPr lang="en-US"/>
        </a:p>
      </dgm:t>
    </dgm:pt>
    <dgm:pt modelId="{8ABDDB77-7608-4E3B-97FC-F08323CB91C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Pending issues </a:t>
          </a:r>
          <a:endParaRPr lang="en-US" dirty="0"/>
        </a:p>
      </dgm:t>
    </dgm:pt>
    <dgm:pt modelId="{0B8C4171-892F-4022-903A-AC3DEB036CF1}" type="parTrans" cxnId="{F182A272-A618-4B91-8026-D8EB0D6570D1}">
      <dgm:prSet/>
      <dgm:spPr/>
      <dgm:t>
        <a:bodyPr/>
        <a:lstStyle/>
        <a:p>
          <a:endParaRPr lang="en-US"/>
        </a:p>
      </dgm:t>
    </dgm:pt>
    <dgm:pt modelId="{77B68DF6-ABE2-49B6-92EF-8F546DC032A2}" type="sibTrans" cxnId="{F182A272-A618-4B91-8026-D8EB0D6570D1}">
      <dgm:prSet/>
      <dgm:spPr/>
      <dgm:t>
        <a:bodyPr/>
        <a:lstStyle/>
        <a:p>
          <a:endParaRPr lang="en-US"/>
        </a:p>
      </dgm:t>
    </dgm:pt>
    <dgm:pt modelId="{30A7D15A-9CBA-4A47-92EB-3176E860EC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Adjust coordinates for focal point</a:t>
          </a:r>
        </a:p>
        <a:p>
          <a:pPr>
            <a:lnSpc>
              <a:spcPct val="100000"/>
            </a:lnSpc>
          </a:pPr>
          <a:r>
            <a:rPr lang="en-GB" i="0" dirty="0"/>
            <a:t>Increase Diameter if possible</a:t>
          </a:r>
        </a:p>
        <a:p>
          <a:pPr>
            <a:lnSpc>
              <a:spcPct val="100000"/>
            </a:lnSpc>
          </a:pPr>
          <a:r>
            <a:rPr lang="en-GB" i="0" dirty="0"/>
            <a:t>Contact near</a:t>
          </a:r>
          <a:r>
            <a:rPr lang="en-GB" i="1" dirty="0"/>
            <a:t> </a:t>
          </a:r>
          <a:r>
            <a:rPr lang="en-GB" i="1" dirty="0" err="1"/>
            <a:t>houtzagerij</a:t>
          </a:r>
          <a:endParaRPr lang="en-GB" i="1" dirty="0"/>
        </a:p>
        <a:p>
          <a:pPr>
            <a:lnSpc>
              <a:spcPct val="100000"/>
            </a:lnSpc>
          </a:pPr>
          <a:r>
            <a:rPr lang="en-US" i="0" dirty="0"/>
            <a:t>Solve matching impedance</a:t>
          </a:r>
        </a:p>
      </dgm:t>
    </dgm:pt>
    <dgm:pt modelId="{E912D8CA-A1A0-42AA-9F1B-F0BEF5D8FEDE}" type="parTrans" cxnId="{AA986773-95DC-4EF2-B278-16E82F69FB74}">
      <dgm:prSet/>
      <dgm:spPr/>
      <dgm:t>
        <a:bodyPr/>
        <a:lstStyle/>
        <a:p>
          <a:endParaRPr lang="en-US"/>
        </a:p>
      </dgm:t>
    </dgm:pt>
    <dgm:pt modelId="{055F5AE0-A981-4E01-982B-F679B10DAD0B}" type="sibTrans" cxnId="{AA986773-95DC-4EF2-B278-16E82F69FB74}">
      <dgm:prSet/>
      <dgm:spPr/>
      <dgm:t>
        <a:bodyPr/>
        <a:lstStyle/>
        <a:p>
          <a:endParaRPr lang="en-US"/>
        </a:p>
      </dgm:t>
    </dgm:pt>
    <dgm:pt modelId="{54B98937-6BA0-45E0-AA7F-06B2649E17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Reasonable gain</a:t>
          </a:r>
        </a:p>
      </dgm:t>
    </dgm:pt>
    <dgm:pt modelId="{3307FD50-E5C0-478C-AED1-5061BEAA0565}" type="parTrans" cxnId="{00E32F9D-F0C5-49DC-93DC-89E42C32AA4E}">
      <dgm:prSet/>
      <dgm:spPr/>
      <dgm:t>
        <a:bodyPr/>
        <a:lstStyle/>
        <a:p>
          <a:endParaRPr lang="en-GB"/>
        </a:p>
      </dgm:t>
    </dgm:pt>
    <dgm:pt modelId="{790EF31F-C784-46CE-83B6-E031FA78268A}" type="sibTrans" cxnId="{00E32F9D-F0C5-49DC-93DC-89E42C32AA4E}">
      <dgm:prSet/>
      <dgm:spPr/>
      <dgm:t>
        <a:bodyPr/>
        <a:lstStyle/>
        <a:p>
          <a:endParaRPr lang="en-GB"/>
        </a:p>
      </dgm:t>
    </dgm:pt>
    <dgm:pt modelId="{FCCC9933-FB69-4870-9E28-6A5AFCDA1A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Dipole equations are familiar </a:t>
          </a:r>
        </a:p>
        <a:p>
          <a:pPr>
            <a:lnSpc>
              <a:spcPct val="100000"/>
            </a:lnSpc>
          </a:pPr>
          <a:r>
            <a:rPr lang="en-US" dirty="0"/>
            <a:t>Simulations support theory </a:t>
          </a:r>
        </a:p>
      </dgm:t>
    </dgm:pt>
    <dgm:pt modelId="{5A792F84-30F3-4CDA-8D69-B6A31727107E}" type="parTrans" cxnId="{77D203F6-03C2-4BC0-9953-3EEA8B3A1D24}">
      <dgm:prSet/>
      <dgm:spPr/>
      <dgm:t>
        <a:bodyPr/>
        <a:lstStyle/>
        <a:p>
          <a:endParaRPr lang="en-GB"/>
        </a:p>
      </dgm:t>
    </dgm:pt>
    <dgm:pt modelId="{951D35C2-1BC1-4741-9144-B2508991B0B2}" type="sibTrans" cxnId="{77D203F6-03C2-4BC0-9953-3EEA8B3A1D24}">
      <dgm:prSet/>
      <dgm:spPr/>
      <dgm:t>
        <a:bodyPr/>
        <a:lstStyle/>
        <a:p>
          <a:endParaRPr lang="en-GB"/>
        </a:p>
      </dgm:t>
    </dgm:pt>
    <dgm:pt modelId="{C3CF5CEA-DCAA-4B37-92FF-B3A9C8EB19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Nice symmetry on reflector (cylindrical cord.)</a:t>
          </a:r>
        </a:p>
      </dgm:t>
    </dgm:pt>
    <dgm:pt modelId="{4C5C5A3C-572A-479D-BA8C-96680F1DCC6F}" type="parTrans" cxnId="{9ADC119B-72D1-4BCC-B5C0-C70E70EFCCA0}">
      <dgm:prSet/>
      <dgm:spPr/>
      <dgm:t>
        <a:bodyPr/>
        <a:lstStyle/>
        <a:p>
          <a:endParaRPr lang="en-GB"/>
        </a:p>
      </dgm:t>
    </dgm:pt>
    <dgm:pt modelId="{D5DE05F9-4E8C-4D06-AB7D-56307E9FC9F5}" type="sibTrans" cxnId="{9ADC119B-72D1-4BCC-B5C0-C70E70EFCCA0}">
      <dgm:prSet/>
      <dgm:spPr/>
      <dgm:t>
        <a:bodyPr/>
        <a:lstStyle/>
        <a:p>
          <a:endParaRPr lang="en-GB"/>
        </a:p>
      </dgm:t>
    </dgm:pt>
    <dgm:pt modelId="{7C6C5AE3-FC7B-407D-8F3F-B5B1C23ED940}" type="pres">
      <dgm:prSet presAssocID="{F57578AE-EB27-4213-A849-983CBE0B40C1}" presName="root" presStyleCnt="0">
        <dgm:presLayoutVars>
          <dgm:dir/>
          <dgm:resizeHandles val="exact"/>
        </dgm:presLayoutVars>
      </dgm:prSet>
      <dgm:spPr/>
    </dgm:pt>
    <dgm:pt modelId="{02BD233D-DA1B-497C-845E-1DCC55CEB633}" type="pres">
      <dgm:prSet presAssocID="{60ECFD1A-4C54-49A1-8B78-AD0D95247CD0}" presName="compNode" presStyleCnt="0"/>
      <dgm:spPr/>
    </dgm:pt>
    <dgm:pt modelId="{78C077ED-8591-458C-9988-8E456693D1DB}" type="pres">
      <dgm:prSet presAssocID="{60ECFD1A-4C54-49A1-8B78-AD0D95247CD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lationship"/>
        </a:ext>
      </dgm:extLst>
    </dgm:pt>
    <dgm:pt modelId="{FB222C7F-A54C-4C25-9E7F-84C1BE6CB42D}" type="pres">
      <dgm:prSet presAssocID="{60ECFD1A-4C54-49A1-8B78-AD0D95247CD0}" presName="iconSpace" presStyleCnt="0"/>
      <dgm:spPr/>
    </dgm:pt>
    <dgm:pt modelId="{CD56300A-7D41-4315-B972-82618A5B7541}" type="pres">
      <dgm:prSet presAssocID="{60ECFD1A-4C54-49A1-8B78-AD0D95247CD0}" presName="parTx" presStyleLbl="revTx" presStyleIdx="0" presStyleCnt="4">
        <dgm:presLayoutVars>
          <dgm:chMax val="0"/>
          <dgm:chPref val="0"/>
        </dgm:presLayoutVars>
      </dgm:prSet>
      <dgm:spPr/>
    </dgm:pt>
    <dgm:pt modelId="{8DDE9450-AB4A-4532-B4A0-42BEA3DD357B}" type="pres">
      <dgm:prSet presAssocID="{60ECFD1A-4C54-49A1-8B78-AD0D95247CD0}" presName="txSpace" presStyleCnt="0"/>
      <dgm:spPr/>
    </dgm:pt>
    <dgm:pt modelId="{8E376572-B3FD-4E82-97FD-550F39C6A571}" type="pres">
      <dgm:prSet presAssocID="{60ECFD1A-4C54-49A1-8B78-AD0D95247CD0}" presName="desTx" presStyleLbl="revTx" presStyleIdx="1" presStyleCnt="4">
        <dgm:presLayoutVars/>
      </dgm:prSet>
      <dgm:spPr/>
    </dgm:pt>
    <dgm:pt modelId="{7D578239-E887-4751-82DB-654395F1CA08}" type="pres">
      <dgm:prSet presAssocID="{E45E0BD4-87C8-4609-AEDF-8D21FA414ED7}" presName="sibTrans" presStyleCnt="0"/>
      <dgm:spPr/>
    </dgm:pt>
    <dgm:pt modelId="{5EE5B16B-A445-4CAD-85EB-31A368E9CA7E}" type="pres">
      <dgm:prSet presAssocID="{8ABDDB77-7608-4E3B-97FC-F08323CB91CB}" presName="compNode" presStyleCnt="0"/>
      <dgm:spPr/>
    </dgm:pt>
    <dgm:pt modelId="{80BEB062-2306-4D8B-AA5A-AF7FB8AF1C69}" type="pres">
      <dgm:prSet presAssocID="{8ABDDB77-7608-4E3B-97FC-F08323CB91C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2"/>
        </a:ext>
      </dgm:extLst>
    </dgm:pt>
    <dgm:pt modelId="{96537874-4008-48C0-B060-293CD9B95B34}" type="pres">
      <dgm:prSet presAssocID="{8ABDDB77-7608-4E3B-97FC-F08323CB91CB}" presName="iconSpace" presStyleCnt="0"/>
      <dgm:spPr/>
    </dgm:pt>
    <dgm:pt modelId="{818D839C-9A42-48C5-BB72-F4E873847C0A}" type="pres">
      <dgm:prSet presAssocID="{8ABDDB77-7608-4E3B-97FC-F08323CB91CB}" presName="parTx" presStyleLbl="revTx" presStyleIdx="2" presStyleCnt="4">
        <dgm:presLayoutVars>
          <dgm:chMax val="0"/>
          <dgm:chPref val="0"/>
        </dgm:presLayoutVars>
      </dgm:prSet>
      <dgm:spPr/>
    </dgm:pt>
    <dgm:pt modelId="{0CFA74FE-CAF7-45E3-B352-BF22B36F4C79}" type="pres">
      <dgm:prSet presAssocID="{8ABDDB77-7608-4E3B-97FC-F08323CB91CB}" presName="txSpace" presStyleCnt="0"/>
      <dgm:spPr/>
    </dgm:pt>
    <dgm:pt modelId="{87EE4B46-2485-477C-AB5A-CABFFED07A99}" type="pres">
      <dgm:prSet presAssocID="{8ABDDB77-7608-4E3B-97FC-F08323CB91CB}" presName="desTx" presStyleLbl="revTx" presStyleIdx="3" presStyleCnt="4" custLinFactNeighborX="9040" custLinFactNeighborY="-7856">
        <dgm:presLayoutVars/>
      </dgm:prSet>
      <dgm:spPr/>
    </dgm:pt>
  </dgm:ptLst>
  <dgm:cxnLst>
    <dgm:cxn modelId="{90CBAB41-A6A1-44CA-8F9E-62E3B8DADC0F}" type="presOf" srcId="{54B98937-6BA0-45E0-AA7F-06B2649E1718}" destId="{8E376572-B3FD-4E82-97FD-550F39C6A571}" srcOrd="0" destOrd="0" presId="urn:microsoft.com/office/officeart/2018/5/layout/CenteredIconLabelDescriptionList"/>
    <dgm:cxn modelId="{765F1149-A7B4-4432-A177-CEC7AA5B0B16}" type="presOf" srcId="{60ECFD1A-4C54-49A1-8B78-AD0D95247CD0}" destId="{CD56300A-7D41-4315-B972-82618A5B7541}" srcOrd="0" destOrd="0" presId="urn:microsoft.com/office/officeart/2018/5/layout/CenteredIconLabelDescriptionList"/>
    <dgm:cxn modelId="{C4F20950-2D79-4904-A153-6DBA945969B6}" type="presOf" srcId="{C3CF5CEA-DCAA-4B37-92FF-B3A9C8EB19F0}" destId="{8E376572-B3FD-4E82-97FD-550F39C6A571}" srcOrd="0" destOrd="2" presId="urn:microsoft.com/office/officeart/2018/5/layout/CenteredIconLabelDescriptionList"/>
    <dgm:cxn modelId="{79EC6D70-6287-4F94-905C-43CCCFE44CF0}" type="presOf" srcId="{F57578AE-EB27-4213-A849-983CBE0B40C1}" destId="{7C6C5AE3-FC7B-407D-8F3F-B5B1C23ED940}" srcOrd="0" destOrd="0" presId="urn:microsoft.com/office/officeart/2018/5/layout/CenteredIconLabelDescriptionList"/>
    <dgm:cxn modelId="{F182A272-A618-4B91-8026-D8EB0D6570D1}" srcId="{F57578AE-EB27-4213-A849-983CBE0B40C1}" destId="{8ABDDB77-7608-4E3B-97FC-F08323CB91CB}" srcOrd="1" destOrd="0" parTransId="{0B8C4171-892F-4022-903A-AC3DEB036CF1}" sibTransId="{77B68DF6-ABE2-49B6-92EF-8F546DC032A2}"/>
    <dgm:cxn modelId="{AA986773-95DC-4EF2-B278-16E82F69FB74}" srcId="{8ABDDB77-7608-4E3B-97FC-F08323CB91CB}" destId="{30A7D15A-9CBA-4A47-92EB-3176E860EC38}" srcOrd="0" destOrd="0" parTransId="{E912D8CA-A1A0-42AA-9F1B-F0BEF5D8FEDE}" sibTransId="{055F5AE0-A981-4E01-982B-F679B10DAD0B}"/>
    <dgm:cxn modelId="{F95E679A-627F-46A3-A264-07F9D02E4916}" type="presOf" srcId="{8ABDDB77-7608-4E3B-97FC-F08323CB91CB}" destId="{818D839C-9A42-48C5-BB72-F4E873847C0A}" srcOrd="0" destOrd="0" presId="urn:microsoft.com/office/officeart/2018/5/layout/CenteredIconLabelDescriptionList"/>
    <dgm:cxn modelId="{9ADC119B-72D1-4BCC-B5C0-C70E70EFCCA0}" srcId="{60ECFD1A-4C54-49A1-8B78-AD0D95247CD0}" destId="{C3CF5CEA-DCAA-4B37-92FF-B3A9C8EB19F0}" srcOrd="2" destOrd="0" parTransId="{4C5C5A3C-572A-479D-BA8C-96680F1DCC6F}" sibTransId="{D5DE05F9-4E8C-4D06-AB7D-56307E9FC9F5}"/>
    <dgm:cxn modelId="{00E32F9D-F0C5-49DC-93DC-89E42C32AA4E}" srcId="{60ECFD1A-4C54-49A1-8B78-AD0D95247CD0}" destId="{54B98937-6BA0-45E0-AA7F-06B2649E1718}" srcOrd="0" destOrd="0" parTransId="{3307FD50-E5C0-478C-AED1-5061BEAA0565}" sibTransId="{790EF31F-C784-46CE-83B6-E031FA78268A}"/>
    <dgm:cxn modelId="{A2F6E8AD-A36B-4C92-B46D-319BCCF8551E}" type="presOf" srcId="{30A7D15A-9CBA-4A47-92EB-3176E860EC38}" destId="{87EE4B46-2485-477C-AB5A-CABFFED07A99}" srcOrd="0" destOrd="0" presId="urn:microsoft.com/office/officeart/2018/5/layout/CenteredIconLabelDescriptionList"/>
    <dgm:cxn modelId="{52012ED7-4348-41CB-B0AC-50D029091E78}" srcId="{F57578AE-EB27-4213-A849-983CBE0B40C1}" destId="{60ECFD1A-4C54-49A1-8B78-AD0D95247CD0}" srcOrd="0" destOrd="0" parTransId="{7A425754-2D48-4684-9433-33928968A15F}" sibTransId="{E45E0BD4-87C8-4609-AEDF-8D21FA414ED7}"/>
    <dgm:cxn modelId="{36D6FFE7-73BD-455E-805A-0FF0435BED36}" type="presOf" srcId="{FCCC9933-FB69-4870-9E28-6A5AFCDA1A49}" destId="{8E376572-B3FD-4E82-97FD-550F39C6A571}" srcOrd="0" destOrd="1" presId="urn:microsoft.com/office/officeart/2018/5/layout/CenteredIconLabelDescriptionList"/>
    <dgm:cxn modelId="{77D203F6-03C2-4BC0-9953-3EEA8B3A1D24}" srcId="{60ECFD1A-4C54-49A1-8B78-AD0D95247CD0}" destId="{FCCC9933-FB69-4870-9E28-6A5AFCDA1A49}" srcOrd="1" destOrd="0" parTransId="{5A792F84-30F3-4CDA-8D69-B6A31727107E}" sibTransId="{951D35C2-1BC1-4741-9144-B2508991B0B2}"/>
    <dgm:cxn modelId="{A654F1A2-DA93-44B4-87DF-A837DCD4B981}" type="presParOf" srcId="{7C6C5AE3-FC7B-407D-8F3F-B5B1C23ED940}" destId="{02BD233D-DA1B-497C-845E-1DCC55CEB633}" srcOrd="0" destOrd="0" presId="urn:microsoft.com/office/officeart/2018/5/layout/CenteredIconLabelDescriptionList"/>
    <dgm:cxn modelId="{9D1936EA-4A67-4D1B-9C3C-F5668023030F}" type="presParOf" srcId="{02BD233D-DA1B-497C-845E-1DCC55CEB633}" destId="{78C077ED-8591-458C-9988-8E456693D1DB}" srcOrd="0" destOrd="0" presId="urn:microsoft.com/office/officeart/2018/5/layout/CenteredIconLabelDescriptionList"/>
    <dgm:cxn modelId="{7613A8AD-10C6-4C54-881E-224EF6ACFAA1}" type="presParOf" srcId="{02BD233D-DA1B-497C-845E-1DCC55CEB633}" destId="{FB222C7F-A54C-4C25-9E7F-84C1BE6CB42D}" srcOrd="1" destOrd="0" presId="urn:microsoft.com/office/officeart/2018/5/layout/CenteredIconLabelDescriptionList"/>
    <dgm:cxn modelId="{D584D3A8-440E-4A03-9F7A-8695A3BFF952}" type="presParOf" srcId="{02BD233D-DA1B-497C-845E-1DCC55CEB633}" destId="{CD56300A-7D41-4315-B972-82618A5B7541}" srcOrd="2" destOrd="0" presId="urn:microsoft.com/office/officeart/2018/5/layout/CenteredIconLabelDescriptionList"/>
    <dgm:cxn modelId="{4675F39D-7B70-438B-8759-3AFB68783C5D}" type="presParOf" srcId="{02BD233D-DA1B-497C-845E-1DCC55CEB633}" destId="{8DDE9450-AB4A-4532-B4A0-42BEA3DD357B}" srcOrd="3" destOrd="0" presId="urn:microsoft.com/office/officeart/2018/5/layout/CenteredIconLabelDescriptionList"/>
    <dgm:cxn modelId="{211E1A34-DA12-4659-AF52-3EDBD99F38E8}" type="presParOf" srcId="{02BD233D-DA1B-497C-845E-1DCC55CEB633}" destId="{8E376572-B3FD-4E82-97FD-550F39C6A571}" srcOrd="4" destOrd="0" presId="urn:microsoft.com/office/officeart/2018/5/layout/CenteredIconLabelDescriptionList"/>
    <dgm:cxn modelId="{993F9F8B-D11C-4B41-89C3-29E86EA8AC10}" type="presParOf" srcId="{7C6C5AE3-FC7B-407D-8F3F-B5B1C23ED940}" destId="{7D578239-E887-4751-82DB-654395F1CA08}" srcOrd="1" destOrd="0" presId="urn:microsoft.com/office/officeart/2018/5/layout/CenteredIconLabelDescriptionList"/>
    <dgm:cxn modelId="{08CD61D1-1216-4FBF-81EA-9E1A99FC25E0}" type="presParOf" srcId="{7C6C5AE3-FC7B-407D-8F3F-B5B1C23ED940}" destId="{5EE5B16B-A445-4CAD-85EB-31A368E9CA7E}" srcOrd="2" destOrd="0" presId="urn:microsoft.com/office/officeart/2018/5/layout/CenteredIconLabelDescriptionList"/>
    <dgm:cxn modelId="{C3BFBD4C-CD53-41FD-936D-DDE0BF0577A9}" type="presParOf" srcId="{5EE5B16B-A445-4CAD-85EB-31A368E9CA7E}" destId="{80BEB062-2306-4D8B-AA5A-AF7FB8AF1C69}" srcOrd="0" destOrd="0" presId="urn:microsoft.com/office/officeart/2018/5/layout/CenteredIconLabelDescriptionList"/>
    <dgm:cxn modelId="{708CDF9F-FEF4-4ECD-A92A-ACC405188047}" type="presParOf" srcId="{5EE5B16B-A445-4CAD-85EB-31A368E9CA7E}" destId="{96537874-4008-48C0-B060-293CD9B95B34}" srcOrd="1" destOrd="0" presId="urn:microsoft.com/office/officeart/2018/5/layout/CenteredIconLabelDescriptionList"/>
    <dgm:cxn modelId="{1E16D605-DAAA-4B4A-A149-AE3B3858ED3A}" type="presParOf" srcId="{5EE5B16B-A445-4CAD-85EB-31A368E9CA7E}" destId="{818D839C-9A42-48C5-BB72-F4E873847C0A}" srcOrd="2" destOrd="0" presId="urn:microsoft.com/office/officeart/2018/5/layout/CenteredIconLabelDescriptionList"/>
    <dgm:cxn modelId="{8A441333-0458-4B6D-AC33-E076F148DBEA}" type="presParOf" srcId="{5EE5B16B-A445-4CAD-85EB-31A368E9CA7E}" destId="{0CFA74FE-CAF7-45E3-B352-BF22B36F4C79}" srcOrd="3" destOrd="0" presId="urn:microsoft.com/office/officeart/2018/5/layout/CenteredIconLabelDescriptionList"/>
    <dgm:cxn modelId="{CBB8B4E5-D5AD-481B-87EF-0EEF8D71B80B}" type="presParOf" srcId="{5EE5B16B-A445-4CAD-85EB-31A368E9CA7E}" destId="{87EE4B46-2485-477C-AB5A-CABFFED07A9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077ED-8591-458C-9988-8E456693D1DB}">
      <dsp:nvSpPr>
        <dsp:cNvPr id="0" name=""/>
        <dsp:cNvSpPr/>
      </dsp:nvSpPr>
      <dsp:spPr>
        <a:xfrm>
          <a:off x="1963800" y="630309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6300A-7D41-4315-B972-82618A5B7541}">
      <dsp:nvSpPr>
        <dsp:cNvPr id="0" name=""/>
        <dsp:cNvSpPr/>
      </dsp:nvSpPr>
      <dsp:spPr>
        <a:xfrm>
          <a:off x="559800" y="230354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 dirty="0"/>
            <a:t>Conclusions</a:t>
          </a:r>
          <a:endParaRPr lang="en-US" sz="3600" kern="1200" dirty="0"/>
        </a:p>
      </dsp:txBody>
      <dsp:txXfrm>
        <a:off x="559800" y="2303540"/>
        <a:ext cx="4320000" cy="648000"/>
      </dsp:txXfrm>
    </dsp:sp>
    <dsp:sp modelId="{8E376572-B3FD-4E82-97FD-550F39C6A571}">
      <dsp:nvSpPr>
        <dsp:cNvPr id="0" name=""/>
        <dsp:cNvSpPr/>
      </dsp:nvSpPr>
      <dsp:spPr>
        <a:xfrm>
          <a:off x="559800" y="3026531"/>
          <a:ext cx="4320000" cy="135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Reasonable gain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Dipole equations are familiar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Simulations support theory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Nice symmetry on reflector (cylindrical cord.)</a:t>
          </a:r>
        </a:p>
      </dsp:txBody>
      <dsp:txXfrm>
        <a:off x="559800" y="3026531"/>
        <a:ext cx="4320000" cy="1353340"/>
      </dsp:txXfrm>
    </dsp:sp>
    <dsp:sp modelId="{80BEB062-2306-4D8B-AA5A-AF7FB8AF1C69}">
      <dsp:nvSpPr>
        <dsp:cNvPr id="0" name=""/>
        <dsp:cNvSpPr/>
      </dsp:nvSpPr>
      <dsp:spPr>
        <a:xfrm>
          <a:off x="7039800" y="63030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D839C-9A42-48C5-BB72-F4E873847C0A}">
      <dsp:nvSpPr>
        <dsp:cNvPr id="0" name=""/>
        <dsp:cNvSpPr/>
      </dsp:nvSpPr>
      <dsp:spPr>
        <a:xfrm>
          <a:off x="5635800" y="230354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 dirty="0"/>
            <a:t>Pending issues </a:t>
          </a:r>
          <a:endParaRPr lang="en-US" sz="3600" kern="1200" dirty="0"/>
        </a:p>
      </dsp:txBody>
      <dsp:txXfrm>
        <a:off x="5635800" y="2303540"/>
        <a:ext cx="4320000" cy="648000"/>
      </dsp:txXfrm>
    </dsp:sp>
    <dsp:sp modelId="{87EE4B46-2485-477C-AB5A-CABFFED07A99}">
      <dsp:nvSpPr>
        <dsp:cNvPr id="0" name=""/>
        <dsp:cNvSpPr/>
      </dsp:nvSpPr>
      <dsp:spPr>
        <a:xfrm>
          <a:off x="6026328" y="2920213"/>
          <a:ext cx="4320000" cy="135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Adjust coordinates for focal point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0" kern="1200" dirty="0"/>
            <a:t>Increase Diameter if possible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i="0" kern="1200" dirty="0"/>
            <a:t>Contact near</a:t>
          </a:r>
          <a:r>
            <a:rPr lang="en-GB" sz="1700" i="1" kern="1200" dirty="0"/>
            <a:t> </a:t>
          </a:r>
          <a:r>
            <a:rPr lang="en-GB" sz="1700" i="1" kern="1200" dirty="0" err="1"/>
            <a:t>houtzagerij</a:t>
          </a:r>
          <a:endParaRPr lang="en-GB" sz="1700" i="1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Solve matching impedance</a:t>
          </a:r>
        </a:p>
      </dsp:txBody>
      <dsp:txXfrm>
        <a:off x="6026328" y="2920213"/>
        <a:ext cx="4320000" cy="1353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CD560-058F-4CE6-AE29-3ECF8E841FDF}" type="datetimeFigureOut">
              <a:rPr lang="en-GB" smtClean="0"/>
              <a:t>18/06/19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1D90-2957-4899-B0A0-D4D474695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02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623A-E181-4B2F-9DB2-E85FFADE6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64BED-E0DA-452E-836E-6C1EBE17C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9E0D6-9712-4D5D-BC62-628D0432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56ED-33D1-4515-B3DE-1FB765ADED8D}" type="datetime1">
              <a:rPr lang="en-GB" smtClean="0"/>
              <a:t>18/06/19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5B5F-443F-4368-AFCD-E6152874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0212F-977A-4D58-B817-26F8D4DA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18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9CC8-E543-4A1D-B449-6022E86E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7D5AC-AD39-4239-BBCF-74C46CF02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2BA6F-2E23-48E7-B59D-014E472D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368AF-0C9F-4411-8F40-37C2437562E9}" type="datetime1">
              <a:rPr lang="en-GB" smtClean="0"/>
              <a:t>18/06/19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75E97-3761-413F-AB46-4C574958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1EF09-FAE3-4EF1-9862-32630527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786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9021F9-66E8-4ED6-961B-0BD0C6615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45B50-4A0E-40FA-8044-09DAEEE52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395F1-7181-4373-911B-CD5A6FFA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794DA-CCB2-4031-8047-6B13237E2A79}" type="datetime1">
              <a:rPr lang="en-GB" smtClean="0"/>
              <a:t>18/06/19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2B37A-8903-4315-B8EA-DE245243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410B8-1DC2-4DAA-83AA-83B7326E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47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D75B-84D3-4033-939B-13E464C0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AED8-40CF-40C0-AAD8-EA59E847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E760-9F41-4114-A92E-197B697A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195E-EE0A-4683-8366-6CAE98327342}" type="datetime1">
              <a:rPr lang="en-GB" smtClean="0"/>
              <a:t>18/06/19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AEB2D-6A99-420F-BDDE-7538CC0F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EF99-1538-4EB9-A3CC-EF9A41F7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37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5993-3F6F-4EA3-A4AC-8CE1E7AF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FBD67-19B4-4783-85CA-A22603A4F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D98D8-3341-4DCD-A691-49A78FDB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24CBD-05F8-4FFC-ABBF-B18F2EED9D8B}" type="datetime1">
              <a:rPr lang="en-GB" smtClean="0"/>
              <a:t>18/06/19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BC934-435D-4AC6-83E2-67C0B403F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B2037-6EA2-4A5F-8106-24D61BF5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8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8713-BEAB-4A2A-9717-308C7EC0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35040-3F8F-489D-9BDA-D87FDF21B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185770-4680-4151-9C21-E28AEBD2D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0F83E-14D6-43E6-8C0C-E0089CC5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808F-5E45-4760-A3FE-3B9F443CA93C}" type="datetime1">
              <a:rPr lang="en-GB" smtClean="0"/>
              <a:t>18/06/19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0DAA5-B744-4299-B5F3-69D16A09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8F21F-4ABC-4DB7-851A-7577599F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68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1756-78F4-4334-9B35-C97895B7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1F9EB-F8BE-400E-A42C-48A4BBBC5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A528C-FAE5-465A-8182-6B0DD98A9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E301A-328C-4349-BA97-30636E436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EA7D1-D98E-4669-8A53-E8BB4C486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475D3-5292-4F88-B8C7-358B7B9C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B256D-7C11-43FA-AC71-3E255513722E}" type="datetime1">
              <a:rPr lang="en-GB" smtClean="0"/>
              <a:t>18/06/19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A3762-3A61-496B-95EC-192B28B8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EE0A9-04FC-4433-8498-1E66965B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92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AE37-8630-4576-BE4A-71140A56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887CBE-8812-44F7-A35C-6585D4BC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EE0D-BD8E-47C3-B57A-409537C5AB76}" type="datetime1">
              <a:rPr lang="en-GB" smtClean="0"/>
              <a:t>18/06/19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8C253-B4CA-4EF5-9265-AB4BA3BA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D3E5F-6005-4BAE-BD20-76295BE5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78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705B64-625B-4DF3-B93A-01C364DA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11100-7DD3-4C3D-95E2-9DE23E525A2D}" type="datetime1">
              <a:rPr lang="en-GB" smtClean="0"/>
              <a:t>18/06/19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C0786-A8DF-406C-BEC0-DD508A8C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AE6CA-E679-4655-8488-69F69065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93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EECD-EFE6-4185-987B-AE804BE6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224C2-69D0-4AEA-82F1-C401B5D26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4E28C-3DD8-406A-AC71-218162563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20A2A-8A93-4BE7-8376-9E9687025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F3F5-3455-415C-8661-0F2158A23509}" type="datetime1">
              <a:rPr lang="en-GB" smtClean="0"/>
              <a:t>18/06/19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4C6DB-6095-4A8D-9CBF-B8259991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3D6D3-8576-47C2-AE37-0482BB37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8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E3A0-63D7-46D1-8E9B-2C5E73A2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CEF25-FE04-4752-BAA9-17293885D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4A32-0B5A-4A04-AA5B-3AD1565C8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090E2-566D-4164-916B-9C23EECF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3F14-946F-4FE0-A9F3-CA0E56E6BEC6}" type="datetime1">
              <a:rPr lang="en-GB" smtClean="0"/>
              <a:t>18/06/19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49667-604B-4605-ADDF-6ACD8B24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46DA4-7786-4505-8BD9-AC88E1D8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81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907E7-43D4-4CD4-85D5-75E1B57E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696D1-AD69-4731-8CA9-1D86630BE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45D80-7775-4DCE-9D77-64F43F31F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43D92-DB2D-4817-AB1C-C58574BC601F}" type="datetime1">
              <a:rPr lang="en-GB" smtClean="0"/>
              <a:t>18/06/19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56EF9-EBD6-474B-A08C-0F878B86A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0C277-E46B-4FCD-AA71-C303A7893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196BE-1926-47AF-A5F1-BE2E6ED49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19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eynmanlectures.caltech.edu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microsoft.com/office/2007/relationships/hdphoto" Target="../media/hdphoto4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2298-43CB-4810-BCCB-32C569372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Project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5030A-24C0-42BE-907E-55ADCADAC7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Stone Stoned: D.A. Toapanta S2074036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5E1B8-EF10-4A28-A891-45873EBC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76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2848-BBB8-4F7A-9EE4-854B5F9DA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WRAPPING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C45F0-E5F7-4E4D-924E-003408E6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7E196BE-1926-47AF-A5F1-BE2E6ED49628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0213BFA-C80E-47A2-89C9-F17EC585D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754985"/>
              </p:ext>
            </p:extLst>
          </p:nvPr>
        </p:nvGraphicFramePr>
        <p:xfrm>
          <a:off x="838200" y="1417251"/>
          <a:ext cx="10515600" cy="5010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82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FDC3-8170-4635-8C74-CDB1502D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D03D4-4756-4ABD-98F2-974E3D34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[0] </a:t>
            </a:r>
            <a:r>
              <a:rPr lang="en-IE" sz="1800" dirty="0"/>
              <a:t>Richard Feynman, The Feynman Lectures. Caltech, 2013</a:t>
            </a:r>
            <a:r>
              <a:rPr lang="en-US" sz="1800" dirty="0"/>
              <a:t>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http://www.feynmanlectures.caltech.edu/index.html</a:t>
            </a:r>
            <a:endParaRPr lang="en-US" sz="1800" dirty="0"/>
          </a:p>
          <a:p>
            <a:r>
              <a:rPr lang="en-GB" sz="1800" dirty="0"/>
              <a:t>[1] Last accessed: (15 Jun 2019). Available at: https://en.wikipedia.org/wiki/Five_hundred_meter_Aperture_Spherical_Telescope</a:t>
            </a:r>
          </a:p>
          <a:p>
            <a:r>
              <a:rPr lang="en-GB" sz="1800" dirty="0"/>
              <a:t>[2] Last accessed: (17 Jun 2019) Available at: http://markgridantenna.com/wp-content/uploads/2015/12/360-400-Grid-151015.R1.pdf</a:t>
            </a:r>
          </a:p>
          <a:p>
            <a:r>
              <a:rPr lang="en-GB" sz="1800" dirty="0"/>
              <a:t>[3] </a:t>
            </a:r>
            <a:r>
              <a:rPr lang="en-IE" sz="1800" dirty="0"/>
              <a:t>Constantine A. </a:t>
            </a:r>
            <a:r>
              <a:rPr lang="en-IE" sz="1800" dirty="0" err="1"/>
              <a:t>Balanis</a:t>
            </a:r>
            <a:r>
              <a:rPr lang="en-IE" sz="1800" dirty="0"/>
              <a:t>, Antenna Theory: Analysis and Design. Wiley, 2016</a:t>
            </a:r>
          </a:p>
          <a:p>
            <a:r>
              <a:rPr lang="en-IE" sz="1800" dirty="0"/>
              <a:t>[4] </a:t>
            </a:r>
            <a:r>
              <a:rPr lang="de-DE" sz="1800" dirty="0"/>
              <a:t>Warren L. Stutzman, Gary A. Thiele. </a:t>
            </a:r>
            <a:r>
              <a:rPr lang="en-GB" sz="1800" dirty="0"/>
              <a:t>Antenna Theory and Design, 3rd Edition, 2012</a:t>
            </a:r>
            <a:r>
              <a:rPr lang="de-DE" sz="1800" dirty="0"/>
              <a:t> </a:t>
            </a:r>
            <a:endParaRPr lang="en-IE" sz="1800" dirty="0"/>
          </a:p>
          <a:p>
            <a:r>
              <a:rPr lang="en-IE" sz="1800" dirty="0"/>
              <a:t>[5] 4NEC2 program</a:t>
            </a:r>
          </a:p>
          <a:p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86BA9-4EAE-41DD-ADCD-2850423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3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B0B1-BBD9-4282-B473-AC5D36E2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562" y="1574957"/>
            <a:ext cx="5169828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Requirements: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ea typeface="+mj-ea"/>
                <a:cs typeface="+mj-cs"/>
              </a:rPr>
              <a:t>- </a:t>
            </a:r>
            <a:r>
              <a:rPr lang="en-GB" sz="2400" dirty="0"/>
              <a:t>UHF: 433 MHz</a:t>
            </a:r>
            <a:br>
              <a:rPr lang="en-GB" sz="2400" dirty="0"/>
            </a:br>
            <a:r>
              <a:rPr lang="en-GB" sz="2400" dirty="0"/>
              <a:t>- Connected to transmitter 50</a:t>
            </a:r>
            <a:r>
              <a:rPr lang="el-GR" sz="2400" dirty="0">
                <a:cs typeface="Calibri" panose="020F0502020204030204" pitchFamily="34" charset="0"/>
              </a:rPr>
              <a:t>Ω</a:t>
            </a:r>
            <a:br>
              <a:rPr lang="en-GB" sz="2400" dirty="0">
                <a:cs typeface="Calibri" panose="020F0502020204030204" pitchFamily="34" charset="0"/>
              </a:rPr>
            </a:br>
            <a:r>
              <a:rPr lang="en-US" sz="2800" dirty="0"/>
              <a:t> - </a:t>
            </a:r>
            <a:r>
              <a:rPr lang="en-GB" sz="2800" dirty="0"/>
              <a:t>High directivity</a:t>
            </a:r>
            <a:br>
              <a:rPr lang="en-GB" sz="2800" dirty="0">
                <a:cs typeface="Calibri" panose="020F0502020204030204" pitchFamily="34" charset="0"/>
              </a:rPr>
            </a:br>
            <a:br>
              <a:rPr lang="en-GB" dirty="0"/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7A249-1589-4C16-AD67-686712EB2C9B}"/>
              </a:ext>
            </a:extLst>
          </p:cNvPr>
          <p:cNvSpPr txBox="1"/>
          <p:nvPr/>
        </p:nvSpPr>
        <p:spPr>
          <a:xfrm>
            <a:off x="2225524" y="476250"/>
            <a:ext cx="3648075" cy="11144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D0C4B-C6AE-4401-B31A-457F245453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3275" y="1574957"/>
            <a:ext cx="6399488" cy="43329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A991ED3-3617-44FD-B623-8912053507D5}"/>
              </a:ext>
            </a:extLst>
          </p:cNvPr>
          <p:cNvSpPr txBox="1">
            <a:spLocks/>
          </p:cNvSpPr>
          <p:nvPr/>
        </p:nvSpPr>
        <p:spPr>
          <a:xfrm>
            <a:off x="2896256" y="476250"/>
            <a:ext cx="6399488" cy="102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TRANSMITTING ANTENNA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31D76-B2F7-49B0-A491-D704C8C4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78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E67A-D1C6-4BB8-8DEC-A4A876596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106530"/>
            <a:ext cx="10515600" cy="1325563"/>
          </a:xfrm>
        </p:spPr>
        <p:txBody>
          <a:bodyPr/>
          <a:lstStyle/>
          <a:p>
            <a:r>
              <a:rPr lang="en-US" b="1" dirty="0"/>
              <a:t>THEORY – EM WAVES</a:t>
            </a:r>
            <a:endParaRPr lang="en-GB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B00C42-01F5-45D1-86AA-1144A8439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051"/>
          <a:stretch/>
        </p:blipFill>
        <p:spPr>
          <a:xfrm>
            <a:off x="9319398" y="1976464"/>
            <a:ext cx="1842659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E28CAF-B3AC-4408-B425-92BF154A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32" y="1082703"/>
            <a:ext cx="8174136" cy="4916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D772D7-D326-4E87-9B9C-F77E83D99FC9}"/>
              </a:ext>
            </a:extLst>
          </p:cNvPr>
          <p:cNvSpPr txBox="1">
            <a:spLocks/>
          </p:cNvSpPr>
          <p:nvPr/>
        </p:nvSpPr>
        <p:spPr>
          <a:xfrm>
            <a:off x="8397232" y="559229"/>
            <a:ext cx="926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[0]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46454-6C16-42D2-85ED-7D9C4CF8F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233" y="2151740"/>
            <a:ext cx="4070543" cy="903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88BD89-798F-4655-8B78-10A91A345E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672"/>
          <a:stretch/>
        </p:blipFill>
        <p:spPr>
          <a:xfrm>
            <a:off x="4410792" y="2975180"/>
            <a:ext cx="4537526" cy="530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8C532-FFE4-48A2-8589-76FC63A71A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672"/>
          <a:stretch/>
        </p:blipFill>
        <p:spPr>
          <a:xfrm>
            <a:off x="4410793" y="3536804"/>
            <a:ext cx="4537526" cy="530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8A128-B9AB-49EA-B570-9A58E49CC7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97" b="8965"/>
          <a:stretch/>
        </p:blipFill>
        <p:spPr>
          <a:xfrm>
            <a:off x="894211" y="2450385"/>
            <a:ext cx="3523762" cy="3071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A4AD7E-215A-42FB-A0D1-25A7B959E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270" y="4096033"/>
            <a:ext cx="1874159" cy="5313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685B2B-BE81-47B4-BF33-89B715FA9B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777"/>
          <a:stretch/>
        </p:blipFill>
        <p:spPr>
          <a:xfrm>
            <a:off x="8760519" y="3882357"/>
            <a:ext cx="2718241" cy="21155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067FFC-0DA7-4911-8246-9C9E085BF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1759" y="4685587"/>
            <a:ext cx="1690658" cy="667649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908ECA4-0D8E-45E9-AE00-C64411D28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77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EAE3-7B2B-422B-B061-BF0C69DA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04" y="1591858"/>
            <a:ext cx="3651467" cy="102093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b="1" dirty="0"/>
              <a:t>Big-Scale</a:t>
            </a:r>
            <a:br>
              <a:rPr lang="en-GB" sz="5400" b="1" dirty="0"/>
            </a:br>
            <a:r>
              <a:rPr lang="en-GB" sz="4000" i="1" dirty="0"/>
              <a:t>FAST </a:t>
            </a:r>
            <a:r>
              <a:rPr lang="en-GB" sz="2700" dirty="0"/>
              <a:t>[1]</a:t>
            </a:r>
            <a:r>
              <a:rPr lang="en-GB" sz="4000" dirty="0"/>
              <a:t> </a:t>
            </a:r>
            <a:endParaRPr lang="en-GB" sz="5400" dirty="0"/>
          </a:p>
        </p:txBody>
      </p:sp>
      <p:sp>
        <p:nvSpPr>
          <p:cNvPr id="2055" name="Content Placeholder 2054">
            <a:extLst>
              <a:ext uri="{FF2B5EF4-FFF2-40B4-BE49-F238E27FC236}">
                <a16:creationId xmlns:a16="http://schemas.microsoft.com/office/drawing/2014/main" id="{138493E6-2310-4DA0-854B-503F2E49A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47" y="3493365"/>
            <a:ext cx="4899613" cy="3364635"/>
          </a:xfrm>
        </p:spPr>
        <p:txBody>
          <a:bodyPr>
            <a:normAutofit/>
          </a:bodyPr>
          <a:lstStyle/>
          <a:p>
            <a:r>
              <a:rPr lang="en-US" sz="2400" dirty="0"/>
              <a:t>Gain:		     50-70dB</a:t>
            </a:r>
          </a:p>
          <a:p>
            <a:r>
              <a:rPr lang="en-GB" sz="2400" dirty="0"/>
              <a:t>Dimensions:      500 x 300m. (D x W)</a:t>
            </a:r>
          </a:p>
          <a:p>
            <a:r>
              <a:rPr lang="en-GB" sz="2400" dirty="0"/>
              <a:t> </a:t>
            </a:r>
            <a:r>
              <a:rPr lang="en-US" sz="2400" dirty="0"/>
              <a:t>Frequency:       70 MHz to 3.0 GHz 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053" name="Picture 2" descr="Aerial view of the 500-metre-wide telescope dish">
            <a:extLst>
              <a:ext uri="{FF2B5EF4-FFF2-40B4-BE49-F238E27FC236}">
                <a16:creationId xmlns:a16="http://schemas.microsoft.com/office/drawing/2014/main" id="{9ADFACE4-1B7A-4470-A3FC-5F13E4C62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t="-1" r="18379" b="-1"/>
          <a:stretch/>
        </p:blipFill>
        <p:spPr bwMode="auto">
          <a:xfrm>
            <a:off x="5921406" y="0"/>
            <a:ext cx="627059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DD1967-EB15-4438-8B0D-E39A54C0D613}"/>
              </a:ext>
            </a:extLst>
          </p:cNvPr>
          <p:cNvSpPr txBox="1"/>
          <p:nvPr/>
        </p:nvSpPr>
        <p:spPr>
          <a:xfrm>
            <a:off x="6640497" y="6312023"/>
            <a:ext cx="5551503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China’s Five-hundred-metre Aperture Spherical Telescope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4D266-8BEC-4140-9DBA-C139C3E65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454A8-3C78-47E4-B069-C931C1E4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31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ACAB-9473-4004-B2F8-E6B2624F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b="1" dirty="0"/>
              <a:t>PARABOLIC REFLECTOR FEED WITH DIPOLE ANTENNA </a:t>
            </a:r>
            <a:r>
              <a:rPr lang="en-GB" sz="2000" dirty="0"/>
              <a:t>[3]</a:t>
            </a:r>
            <a:endParaRPr lang="en-GB" sz="36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FE09E1A-C3BC-4D4B-B860-CE5EA5F3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5">
                <a:extLst>
                  <a:ext uri="{FF2B5EF4-FFF2-40B4-BE49-F238E27FC236}">
                    <a16:creationId xmlns:a16="http://schemas.microsoft.com/office/drawing/2014/main" id="{DE482F4C-E8CF-4CBD-AED0-89F117454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581" y="1489380"/>
                <a:ext cx="6329777" cy="45361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Rays from feed are collimated. 		</a:t>
                </a:r>
                <a:endParaRPr lang="en-GB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Induced current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propagates plane waves 	</a:t>
                </a:r>
              </a:p>
              <a:p>
                <a:pPr lvl="1"/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2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2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Time-harmonic:</a:t>
                </a:r>
              </a:p>
              <a:p>
                <a:pPr marL="457200" lvl="1" indent="0">
                  <a:buNone/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</a:p>
              <a:p>
                <a:pPr marL="457200" lvl="1" indent="0">
                  <a:buNone/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Intrinsic impedance of medium:   </a:t>
                </a:r>
              </a:p>
              <a:p>
                <a:pPr marL="457200" lvl="1" indent="0">
                  <a:buNone/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Emissivity: </a:t>
                </a:r>
              </a:p>
              <a:p>
                <a:pPr marL="457200" lvl="1" indent="0">
                  <a:buNone/>
                </a:pPr>
                <a:endParaRPr lang="en-GB" sz="12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2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2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GB" sz="1600" dirty="0"/>
              </a:p>
            </p:txBody>
          </p:sp>
        </mc:Choice>
        <mc:Fallback xmlns="">
          <p:sp>
            <p:nvSpPr>
              <p:cNvPr id="21" name="Content Placeholder 5">
                <a:extLst>
                  <a:ext uri="{FF2B5EF4-FFF2-40B4-BE49-F238E27FC236}">
                    <a16:creationId xmlns:a16="http://schemas.microsoft.com/office/drawing/2014/main" id="{DE482F4C-E8CF-4CBD-AED0-89F117454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581" y="1489380"/>
                <a:ext cx="6329777" cy="4536190"/>
              </a:xfrm>
              <a:prstGeom prst="rect">
                <a:avLst/>
              </a:prstGeom>
              <a:blipFill>
                <a:blip r:embed="rId2"/>
                <a:stretch>
                  <a:fillRect t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FED0FB64-EC51-49C9-9B67-F7174EC89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688" y="2496875"/>
            <a:ext cx="2894396" cy="6382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EF0AE1-C06A-4596-B8DD-8868E700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666" y="3182021"/>
            <a:ext cx="4064021" cy="14750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753930-57A6-4667-90F2-FD08250122A2}"/>
              </a:ext>
            </a:extLst>
          </p:cNvPr>
          <p:cNvPicPr/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67763" y="4928707"/>
            <a:ext cx="966044" cy="3046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1178BCA-4630-4C8A-A227-6266B95C7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6" y="3295039"/>
            <a:ext cx="5247119" cy="27119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0DCD30-19A4-4592-BD23-7EB5B312F87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043" y="1660679"/>
            <a:ext cx="3927858" cy="16723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BE8B10-120A-452F-8FAF-FF59949912D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47693" y="4715281"/>
            <a:ext cx="391805" cy="25352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98E296-A48C-4C3A-959C-6DB2BD980F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40"/>
          <a:stretch/>
        </p:blipFill>
        <p:spPr>
          <a:xfrm>
            <a:off x="7833807" y="5233370"/>
            <a:ext cx="121894" cy="2075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5395541-A647-4882-856C-B1E5CA3502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6422" y="5513887"/>
            <a:ext cx="92488" cy="1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2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7BF463D-D6CA-4271-A05E-B5AF2214F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8"/>
          <a:stretch/>
        </p:blipFill>
        <p:spPr>
          <a:xfrm>
            <a:off x="8675611" y="4588678"/>
            <a:ext cx="3267318" cy="1289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B0C97-EAA7-4310-AC69-11F34DBD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35" y="136525"/>
            <a:ext cx="10515600" cy="1325563"/>
          </a:xfrm>
        </p:spPr>
        <p:txBody>
          <a:bodyPr/>
          <a:lstStyle/>
          <a:p>
            <a:r>
              <a:rPr lang="en-GB" b="1" dirty="0"/>
              <a:t>CHARACTERISTICS OF ANTENNA </a:t>
            </a:r>
            <a:r>
              <a:rPr lang="en-GB" sz="2000" dirty="0"/>
              <a:t>[4]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1A918-0996-4FDE-AAC4-F0AA9DCB3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832" y="1527284"/>
                <a:ext cx="4791075" cy="5130968"/>
              </a:xfrm>
            </p:spPr>
            <p:txBody>
              <a:bodyPr/>
              <a:lstStyle/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Gain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=12.36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dB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𝐷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Directivity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05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where</m:t>
                      </m:r>
                      <m:r>
                        <a:rPr lang="en-GB" sz="105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GB" sz="105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d</m:t>
                      </m:r>
                      <m:r>
                        <a:rPr lang="en-GB" sz="105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05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D</m:t>
                      </m:r>
                    </m:oMath>
                  </m:oMathPara>
                </a14:m>
                <a:endParaRPr lang="en-GB" sz="105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5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apperture</m:t>
                    </m:r>
                    <m:r>
                      <a:rPr lang="en-GB" sz="105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05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efficency</m:t>
                    </m:r>
                    <m:r>
                      <a:rPr lang="en-GB" sz="105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GB" sz="105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05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05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ap</m:t>
                        </m:r>
                      </m:sub>
                    </m:sSub>
                  </m:oMath>
                </a14:m>
                <a:r>
                  <a:rPr lang="en-GB" sz="105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32.56 </m:t>
                    </m:r>
                    <m:r>
                      <m:rPr>
                        <m:sty m:val="p"/>
                      </m:rPr>
                      <a:rPr lang="en-GB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dB</m:t>
                    </m:r>
                  </m:oMath>
                </a14:m>
                <a:r>
                  <a:rPr lang="en-GB" sz="14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ap</m:t>
                        </m:r>
                      </m:sub>
                    </m:sSub>
                    <m:r>
                      <a:rPr lang="en-GB" sz="14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:0.5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∝</m:t>
                          </m:r>
                          <m:r>
                            <m:rPr>
                              <m:sty m:val="p"/>
                            </m:rPr>
                            <a:rPr lang="en-GB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ϵ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40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ap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∝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∝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𝑙𝑜𝑤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𝑠𝑝𝑖𝑙𝑙𝑜𝑣𝑒𝑟</m:t>
                      </m:r>
                    </m:oMath>
                  </m:oMathPara>
                </a14:m>
                <a:endParaRPr lang="en-GB" sz="14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GB" sz="14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05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05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1A918-0996-4FDE-AAC4-F0AA9DCB3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832" y="1527284"/>
                <a:ext cx="4791075" cy="513096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4CD1446-E9AD-4E26-95C0-2D9610E5EC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28" b="33778"/>
          <a:stretch/>
        </p:blipFill>
        <p:spPr>
          <a:xfrm>
            <a:off x="786039" y="1844438"/>
            <a:ext cx="2986000" cy="7444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3D248-29F0-4084-81AD-B515C7B7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6</a:t>
            </a:fld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7420CF-67EB-4407-A8E7-94EA8B03A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0" r="6708"/>
          <a:stretch/>
        </p:blipFill>
        <p:spPr>
          <a:xfrm>
            <a:off x="8521750" y="1687993"/>
            <a:ext cx="3267317" cy="2324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83A3C20-DF0C-4DE8-A282-1AC57E5FE8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2100" y="1527284"/>
                <a:ext cx="4791075" cy="50599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Radiation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Feed S</a:t>
                </a:r>
                <a:r>
                  <a:rPr lang="en-GB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18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 sz="18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r</m:t>
                            </m:r>
                            <m:r>
                              <a:rPr lang="en-GB" sz="18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GB" sz="18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Reflector</a:t>
                </a: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GB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GB" sz="18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en-GB" sz="18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18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  <m:r>
                          <a:rPr lang="en-GB" sz="18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den>
                    </m:f>
                  </m:oMath>
                </a14:m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GB" sz="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 Radiation</a:t>
                </a:r>
                <a14:m>
                  <m:oMath xmlns:m="http://schemas.openxmlformats.org/officeDocument/2006/math">
                    <m:r>
                      <a:rPr lang="en-GB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∝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=90°</m:t>
                    </m:r>
                  </m:oMath>
                </a14:m>
                <a:endParaRPr lang="en-GB" sz="14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Along collimated plane and focus point</a:t>
                </a: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Polarization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Induce current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Allows reflector not be solid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(chicken wire) </a:t>
                </a:r>
              </a:p>
              <a:p>
                <a:pPr lvl="1">
                  <a:lnSpc>
                    <a:spcPct val="120000"/>
                  </a:lnSpc>
                </a:pPr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83A3C20-DF0C-4DE8-A282-1AC57E5F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00" y="1527284"/>
                <a:ext cx="4791075" cy="50599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A06F860-A504-43F9-B052-0037E4A5B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08" y="4075054"/>
            <a:ext cx="1483276" cy="64988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A474DAB-61A6-4B00-B2B7-1F248ECFE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245" y="1305477"/>
            <a:ext cx="1943753" cy="25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60DD95-7FC1-458C-B19A-A412FCDD42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8172" y="4447233"/>
            <a:ext cx="1628681" cy="17669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F816DE-B72E-4C98-B9DA-6D66E5A6A0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8603" y="2970665"/>
            <a:ext cx="706786" cy="3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0C97-EAA7-4310-AC69-11F34DBD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35" y="136525"/>
            <a:ext cx="10515600" cy="1325563"/>
          </a:xfrm>
        </p:spPr>
        <p:txBody>
          <a:bodyPr/>
          <a:lstStyle/>
          <a:p>
            <a:r>
              <a:rPr lang="en-GB" b="1" dirty="0"/>
              <a:t>CHARACTERISTICS OF ANTENNA</a:t>
            </a:r>
            <a:r>
              <a:rPr lang="en-GB" dirty="0"/>
              <a:t> </a:t>
            </a:r>
            <a:r>
              <a:rPr lang="en-GB" sz="2000" dirty="0"/>
              <a:t>[4]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1A918-0996-4FDE-AAC4-F0AA9DCB3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832" y="1527284"/>
                <a:ext cx="4791075" cy="4669637"/>
              </a:xfrm>
            </p:spPr>
            <p:txBody>
              <a:bodyPr/>
              <a:lstStyle/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Beam width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Desired one main lobe along z axis</a:t>
                </a:r>
              </a:p>
              <a:p>
                <a:pPr lvl="1"/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Trade off angle between:</a:t>
                </a:r>
              </a:p>
              <a:p>
                <a:pPr marL="457200" lvl="1" indent="0">
                  <a:buNone/>
                </a:pP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</a:t>
                </a:r>
                <a:r>
                  <a:rPr lang="en-GB" sz="14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ocus Point and Reflector </a:t>
                </a:r>
                <a:r>
                  <a:rPr lang="en-GB" sz="14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  to</a:t>
                </a:r>
              </a:p>
              <a:p>
                <a:pPr marL="457200" lvl="1" indent="0">
                  <a:buNone/>
                </a:pPr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𝐵𝑊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∝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𝜃</m:t>
                      </m:r>
                    </m:oMath>
                  </m:oMathPara>
                </a14:m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GB" sz="12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Recall: Radiation power </a:t>
                </a:r>
              </a:p>
              <a:p>
                <a:pPr marL="457200" lvl="1" indent="0"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Matching feeder and reflector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𝐵𝑊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−10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𝑑𝐵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desired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Higher Directivity, lees spill over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 radiation from reflector</a:t>
                </a:r>
              </a:p>
              <a:p>
                <a:pPr lvl="1">
                  <a:lnSpc>
                    <a:spcPct val="120000"/>
                  </a:lnSpc>
                </a:pPr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6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31A918-0996-4FDE-AAC4-F0AA9DCB3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832" y="1527284"/>
                <a:ext cx="4791075" cy="466963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3D248-29F0-4084-81AD-B515C7B7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8FB09-37CE-423F-B462-1FCC96901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260" y="2719242"/>
            <a:ext cx="1075544" cy="321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54B3E-4331-4A9E-BEB2-954E90F11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738" y="1012916"/>
            <a:ext cx="3448397" cy="31116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5F867C-E3C4-49C4-B149-B8CD6F79D9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396"/>
          <a:stretch/>
        </p:blipFill>
        <p:spPr>
          <a:xfrm>
            <a:off x="5157671" y="1309469"/>
            <a:ext cx="1964155" cy="2365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4638F1-C476-41B9-9446-5448EE6ADD7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5203" y="3438493"/>
            <a:ext cx="1271454" cy="32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47DF6A-3D06-4610-9F3E-9310F1313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8493" y="3964712"/>
            <a:ext cx="2056926" cy="2574200"/>
          </a:xfrm>
          <a:prstGeom prst="rect">
            <a:avLst/>
          </a:prstGeom>
        </p:spPr>
      </p:pic>
      <p:pic>
        <p:nvPicPr>
          <p:cNvPr id="1026" name="Picture 2" descr="Image result for parabolic antenna beam">
            <a:extLst>
              <a:ext uri="{FF2B5EF4-FFF2-40B4-BE49-F238E27FC236}">
                <a16:creationId xmlns:a16="http://schemas.microsoft.com/office/drawing/2014/main" id="{53CC4587-EC2D-4138-BECA-59C575559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061" y="3912488"/>
            <a:ext cx="2769000" cy="262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00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F2AB-A06D-4CB7-BA11-9864DFFA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55" y="155460"/>
            <a:ext cx="10515600" cy="1325563"/>
          </a:xfrm>
        </p:spPr>
        <p:txBody>
          <a:bodyPr/>
          <a:lstStyle/>
          <a:p>
            <a:r>
              <a:rPr lang="en-GB" b="1" dirty="0"/>
              <a:t>SIMULATIONS </a:t>
            </a:r>
            <a:r>
              <a:rPr lang="en-GB" sz="2000" dirty="0"/>
              <a:t>[5]</a:t>
            </a:r>
            <a:r>
              <a:rPr lang="en-GB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ADF25-8B40-4D9A-9BA0-40F7AAE87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"/>
          <a:stretch/>
        </p:blipFill>
        <p:spPr>
          <a:xfrm>
            <a:off x="3938528" y="1391360"/>
            <a:ext cx="2959422" cy="2942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23AA15-4BFF-43DE-B7C3-BF13FFF07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38"/>
          <a:stretch/>
        </p:blipFill>
        <p:spPr>
          <a:xfrm>
            <a:off x="7202574" y="699482"/>
            <a:ext cx="4545149" cy="5925174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5AFF7FA-2AF1-48FF-8F52-28DD0F6A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528" y="5078151"/>
            <a:ext cx="2959422" cy="1414724"/>
          </a:xfrm>
        </p:spPr>
        <p:txBody>
          <a:bodyPr>
            <a:normAutofit/>
          </a:bodyPr>
          <a:lstStyle/>
          <a:p>
            <a:pPr lvl="2"/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0C045C9-5380-479A-89C1-6E59A5CD0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455" y="1853065"/>
                <a:ext cx="3463073" cy="45361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GB" sz="1800" dirty="0"/>
                  <a:t>DIMENSIONS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1600" dirty="0"/>
                  <a:t>Reflector: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1.5 −0. 5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GB" sz="1600" dirty="0"/>
              </a:p>
              <a:p>
                <a:pPr lvl="1">
                  <a:lnSpc>
                    <a:spcPct val="120000"/>
                  </a:lnSpc>
                </a:pPr>
                <a:r>
                  <a:rPr lang="en-GB" sz="1600" dirty="0"/>
                  <a:t>Dipole: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</a:rPr>
                          <m:t>λ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1600" i="1">
                        <a:latin typeface="Cambria Math" panose="02040503050406030204" pitchFamily="18" charset="0"/>
                      </a:rPr>
                      <m:t>=0.34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GB" sz="1600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GB" sz="1800" dirty="0"/>
                  <a:t>PARAMETERS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=433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GB" sz="1600" dirty="0"/>
              </a:p>
              <a:p>
                <a:pPr lvl="1">
                  <a:lnSpc>
                    <a:spcPct val="120000"/>
                  </a:lnSpc>
                </a:pPr>
                <a:r>
                  <a:rPr lang="en-GB" sz="1600" dirty="0"/>
                  <a:t>Gain 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≈   12dB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Directivity along z-axis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Impedance 40.4 –j69</a:t>
                </a:r>
              </a:p>
              <a:p>
                <a:pPr lvl="1">
                  <a:lnSpc>
                    <a:spcPct val="120000"/>
                  </a:lnSpc>
                </a:pPr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600" dirty="0"/>
              </a:p>
              <a:p>
                <a:endParaRPr lang="en-GB" sz="1600" dirty="0"/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0C045C9-5380-479A-89C1-6E59A5CD0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55" y="1853065"/>
                <a:ext cx="3463073" cy="45361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83ECEA-4F9C-457A-8E63-BDFC0C7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8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EA787E-7680-48B1-8C4C-3E66D2220B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57" r="2107" b="1"/>
          <a:stretch/>
        </p:blipFill>
        <p:spPr>
          <a:xfrm>
            <a:off x="4065973" y="4489901"/>
            <a:ext cx="2782915" cy="186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5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8E1A-68FE-4FC4-AD89-2296F69E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88" y="459034"/>
            <a:ext cx="10515600" cy="1325563"/>
          </a:xfrm>
        </p:spPr>
        <p:txBody>
          <a:bodyPr/>
          <a:lstStyle/>
          <a:p>
            <a:r>
              <a:rPr lang="en-GB" b="1" dirty="0"/>
              <a:t>CONSTRUCTION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7848FF-C806-4892-9053-9C66B109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88" y="1745726"/>
            <a:ext cx="5192697" cy="4351338"/>
          </a:xfrm>
        </p:spPr>
        <p:txBody>
          <a:bodyPr/>
          <a:lstStyle/>
          <a:p>
            <a:r>
              <a:rPr lang="en-GB" sz="2400" dirty="0"/>
              <a:t>Construction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Infrastructure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Mouse mesh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/>
              <a:t>Tables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Cooper wire (dipole)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/>
              <a:t>Coaxial cable </a:t>
            </a:r>
          </a:p>
          <a:p>
            <a:pPr marL="457200" lvl="1" indent="0">
              <a:buNone/>
            </a:pPr>
            <a:endParaRPr lang="en-GB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3DA12-B16F-4C55-AC23-E0420309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7639" r="473" b="42778"/>
          <a:stretch/>
        </p:blipFill>
        <p:spPr>
          <a:xfrm>
            <a:off x="4948844" y="0"/>
            <a:ext cx="8207864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DB1BC0-F2B9-4B05-A684-AA7E0679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44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373</Words>
  <Application>Microsoft Office PowerPoint</Application>
  <PresentationFormat>Widescreen</PresentationFormat>
  <Paragraphs>140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Wingdings</vt:lpstr>
      <vt:lpstr>Office Theme</vt:lpstr>
      <vt:lpstr>Project Design</vt:lpstr>
      <vt:lpstr>Requirements:  - UHF: 433 MHz - Connected to transmitter 50Ω  - High directivity  </vt:lpstr>
      <vt:lpstr>THEORY – EM WAVES</vt:lpstr>
      <vt:lpstr>Big-Scale FAST [1] </vt:lpstr>
      <vt:lpstr>PARABOLIC REFLECTOR FEED WITH DIPOLE ANTENNA [3]</vt:lpstr>
      <vt:lpstr>CHARACTERISTICS OF ANTENNA [4]</vt:lpstr>
      <vt:lpstr>CHARACTERISTICS OF ANTENNA [4]</vt:lpstr>
      <vt:lpstr>SIMULATIONS [5] </vt:lpstr>
      <vt:lpstr>CONSTRUCTION </vt:lpstr>
      <vt:lpstr>WRAPPING UP</vt:lpstr>
      <vt:lpstr>Bibliography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Design</dc:title>
  <dc:creator>Toapanta Barahona, D.A. (Danilo, Student B-EE)</dc:creator>
  <cp:lastModifiedBy>Toapanta Barahona, D.A. (Danilo, Student B-EE)</cp:lastModifiedBy>
  <cp:revision>17</cp:revision>
  <dcterms:created xsi:type="dcterms:W3CDTF">2019-06-18T07:48:11Z</dcterms:created>
  <dcterms:modified xsi:type="dcterms:W3CDTF">2019-06-18T15:48:38Z</dcterms:modified>
</cp:coreProperties>
</file>